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77" r:id="rId4"/>
    <p:sldId id="258" r:id="rId5"/>
    <p:sldId id="278" r:id="rId6"/>
    <p:sldId id="279" r:id="rId7"/>
    <p:sldId id="263" r:id="rId8"/>
    <p:sldId id="266" r:id="rId9"/>
    <p:sldId id="269" r:id="rId10"/>
    <p:sldId id="262" r:id="rId11"/>
    <p:sldId id="259" r:id="rId12"/>
    <p:sldId id="260" r:id="rId13"/>
    <p:sldId id="272" r:id="rId14"/>
    <p:sldId id="268" r:id="rId15"/>
    <p:sldId id="265" r:id="rId16"/>
    <p:sldId id="273" r:id="rId17"/>
    <p:sldId id="276" r:id="rId18"/>
    <p:sldId id="274" r:id="rId19"/>
    <p:sldId id="275" r:id="rId2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4E4"/>
    <a:srgbClr val="E8EE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2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8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A778F-61ED-4991-BE0F-D01FE0090F2D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56505-5370-4FA7-82DF-0F6961168C7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87001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Dochází k míchání v praxi – </a:t>
            </a:r>
            <a:r>
              <a:rPr lang="cs-CZ" b="1" dirty="0"/>
              <a:t>3D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756505-5370-4FA7-82DF-0F6961168C71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9047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Dochází k míchání v praxi – </a:t>
            </a:r>
            <a:r>
              <a:rPr lang="cs-CZ" b="1" dirty="0"/>
              <a:t>3D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756505-5370-4FA7-82DF-0F6961168C71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1566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Dochází k míchání v praxi – </a:t>
            </a:r>
            <a:r>
              <a:rPr lang="cs-CZ" b="1" dirty="0"/>
              <a:t>3D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756505-5370-4FA7-82DF-0F6961168C71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08838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Dochází k míchání v praxi – </a:t>
            </a:r>
            <a:r>
              <a:rPr lang="cs-CZ" b="1" dirty="0"/>
              <a:t>3D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756505-5370-4FA7-82DF-0F6961168C71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08847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B17FDB5-04BC-4357-B1BD-4994BF7FA5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6426A2C-F752-4685-89FA-DF3CBD8BA4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0B62ABB-4C5C-4F09-910A-07692DE9F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B2D8EA5-2865-4A19-91F7-5ECDFE5AC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9EC417A-A5CD-4C2B-ABAB-452205355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1122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80EF05-9DE1-4938-8C6A-AEFE7D010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01B8A4FC-BD58-407A-B956-9F97CAB1EE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967BD76-9FC5-407C-BB2D-C00D56078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EC2660C-1FCB-49A8-AC83-D6C963663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62A004C-F444-433C-92C5-1784B6E78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52968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D1EB94D4-DB9C-4921-9700-9E42D0D134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D57F96CF-7609-4731-8079-444E58BA01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F2E03A4-5879-40D4-8EBD-347BA4703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04A8524-BC47-4397-B73F-3D9A224C3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DBD4825-3A89-45A5-AC3C-9E8F15DD5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6980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93278F-6B20-42B8-BF86-6B07CF7FB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B81BF78-D555-4A78-AE57-47FADAF325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6B7D3FE-1FB2-44AC-B174-2812979F6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0B4ED6B-25D9-459F-B7FD-359294CE2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D509F2D4-E8BF-446F-B2A3-3B6BF1FD55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1728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311997-2460-4E54-8903-0014DEEAF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4D40A41-7A7B-4D9B-9ADE-3735C2DF7D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9E97610-A26E-4909-B410-058DB7734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53CA91A-E243-42BC-B4F2-9E126889E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CCC7C74-331F-44B2-B042-137D70C1D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9234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8C9C275-271E-444A-89F4-54094BA3A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23D720-A642-4D08-B8C0-18B5EAE2D2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0667D03B-6D2E-46AB-923C-CB09C31277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2487028-5B66-4A10-A440-64AF78B20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959EE87-E0B9-4471-8608-15C13AF62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7EF1715-956C-435E-8404-8231C0625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0841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707932D-F6D3-4E8F-89C6-24529498E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A7F85083-4E06-40E3-991E-487D0EB89C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E6E132A-FF55-4471-A9BB-A89B99191D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7E9D2D50-1DDD-4B2D-815C-5D5EFB3030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91F9219D-498F-4B67-A914-798B740F7E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F05FA4F4-59BF-4399-BE53-2008D4733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B82F2E4-42FE-483A-9120-969AEAD90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A85B4F4A-C2B1-4289-BEDD-890F9E1EDD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4295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B4EFEA7-B3EC-4546-BC92-992547468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7A301300-5A58-4B40-AA22-F35D2E8A5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8FE5303E-0BA0-4758-BE89-023129BA1D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87BEE60C-8CF6-424A-A856-A1BE39FEB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6783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012D52EA-785E-41FC-B16C-B8BB2BC60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8E7D9E90-5FB0-4DC4-8690-0B24E250B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D954FF2-EE58-4716-9214-775EF51E4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700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06E7288-A6DE-481A-9BE9-76B46A49C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1370767-B189-4BA2-85CC-0791FAE7A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484964ED-C5A9-44BE-B85A-99657DE499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9201E96-7642-4AB5-A8E9-003D77E60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7E4FFA7-7051-4026-B284-D14984CE2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CC45CBC-2D5E-415E-B436-C2FDBD47C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38636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4C0EBEB-E53B-4624-8282-D80DAC735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956A987B-B51A-492B-8DB5-E2D2F8A94F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EE405D7-0953-471C-BCD5-5903E54328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289076A-86FD-4BCF-AA03-FB86CDA78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7FFD7CDA-4163-458A-AA64-52228D2EA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E32784C-0CA5-4C82-88F8-E8FEF981E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2731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9E9C016-3A13-4F03-B060-A03BEB5CE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0C5C4A2-2248-4BAB-8EBF-98A627582D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D429C8B-EE80-4E3B-B3D3-17028B8AFA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46909-8822-424D-A3F8-F359C919E481}" type="datetimeFigureOut">
              <a:rPr lang="cs-CZ" smtClean="0"/>
              <a:t>19.07.2023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A2BCA26-2C51-408D-AA3B-01C5853741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2893B73-58E3-47F0-B88F-DF544F2753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6A9774-1628-425E-B5D4-D98267F5CC9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8797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7">
            <a:extLst>
              <a:ext uri="{FF2B5EF4-FFF2-40B4-BE49-F238E27FC236}">
                <a16:creationId xmlns:a16="http://schemas.microsoft.com/office/drawing/2014/main" id="{6F59FE0F-95AD-4B89-B271-64DA5639A8AF}"/>
              </a:ext>
            </a:extLst>
          </p:cNvPr>
          <p:cNvGrpSpPr/>
          <p:nvPr/>
        </p:nvGrpSpPr>
        <p:grpSpPr>
          <a:xfrm>
            <a:off x="0" y="3143681"/>
            <a:ext cx="11017188" cy="1624614"/>
            <a:chOff x="0" y="3143681"/>
            <a:chExt cx="11017188" cy="1624614"/>
          </a:xfrm>
        </p:grpSpPr>
        <p:sp>
          <p:nvSpPr>
            <p:cNvPr id="4" name="Obdélník 3">
              <a:extLst>
                <a:ext uri="{FF2B5EF4-FFF2-40B4-BE49-F238E27FC236}">
                  <a16:creationId xmlns:a16="http://schemas.microsoft.com/office/drawing/2014/main" id="{F773DA63-FE43-42CA-A7BD-9080564AA3EA}"/>
                </a:ext>
              </a:extLst>
            </p:cNvPr>
            <p:cNvSpPr/>
            <p:nvPr/>
          </p:nvSpPr>
          <p:spPr>
            <a:xfrm>
              <a:off x="0" y="3143681"/>
              <a:ext cx="11017188" cy="1624614"/>
            </a:xfrm>
            <a:prstGeom prst="rect">
              <a:avLst/>
            </a:prstGeom>
            <a:solidFill>
              <a:srgbClr val="FC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grpSp>
          <p:nvGrpSpPr>
            <p:cNvPr id="7" name="Skupina 6">
              <a:extLst>
                <a:ext uri="{FF2B5EF4-FFF2-40B4-BE49-F238E27FC236}">
                  <a16:creationId xmlns:a16="http://schemas.microsoft.com/office/drawing/2014/main" id="{679846F7-77A4-416C-99AC-5E435C7F0B44}"/>
                </a:ext>
              </a:extLst>
            </p:cNvPr>
            <p:cNvGrpSpPr/>
            <p:nvPr/>
          </p:nvGrpSpPr>
          <p:grpSpPr>
            <a:xfrm>
              <a:off x="10332574" y="3841304"/>
              <a:ext cx="231332" cy="679280"/>
              <a:chOff x="546274" y="3517392"/>
              <a:chExt cx="267908" cy="755480"/>
            </a:xfrm>
          </p:grpSpPr>
          <p:sp>
            <p:nvSpPr>
              <p:cNvPr id="5" name="Ovál 4">
                <a:extLst>
                  <a:ext uri="{FF2B5EF4-FFF2-40B4-BE49-F238E27FC236}">
                    <a16:creationId xmlns:a16="http://schemas.microsoft.com/office/drawing/2014/main" id="{D3F2A09F-D379-4C43-815E-3D4873343529}"/>
                  </a:ext>
                </a:extLst>
              </p:cNvPr>
              <p:cNvSpPr/>
              <p:nvPr/>
            </p:nvSpPr>
            <p:spPr>
              <a:xfrm>
                <a:off x="546274" y="3517392"/>
                <a:ext cx="267908" cy="267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6" name="Ovál 5">
                <a:extLst>
                  <a:ext uri="{FF2B5EF4-FFF2-40B4-BE49-F238E27FC236}">
                    <a16:creationId xmlns:a16="http://schemas.microsoft.com/office/drawing/2014/main" id="{653E268D-2122-4D76-ADA5-10C9A3126AFF}"/>
                  </a:ext>
                </a:extLst>
              </p:cNvPr>
              <p:cNvSpPr/>
              <p:nvPr/>
            </p:nvSpPr>
            <p:spPr>
              <a:xfrm>
                <a:off x="546274" y="4004964"/>
                <a:ext cx="267908" cy="267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</p:grp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D329358B-A33E-477E-A8BB-E119E727B5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85128"/>
            <a:ext cx="9144000" cy="1687744"/>
          </a:xfrm>
        </p:spPr>
        <p:txBody>
          <a:bodyPr>
            <a:normAutofit fontScale="90000"/>
          </a:bodyPr>
          <a:lstStyle/>
          <a:p>
            <a:r>
              <a:rPr lang="cs-CZ" dirty="0">
                <a:latin typeface="Bahnschrift" panose="020B0502040204020203" pitchFamily="34" charset="0"/>
              </a:rPr>
              <a:t>Vektorová a rastrová</a:t>
            </a:r>
            <a:br>
              <a:rPr lang="cs-CZ" dirty="0">
                <a:latin typeface="Bahnschrift" panose="020B0502040204020203" pitchFamily="34" charset="0"/>
              </a:rPr>
            </a:br>
            <a:r>
              <a:rPr lang="cs-CZ" dirty="0">
                <a:latin typeface="Bahnschrift" panose="020B0502040204020203" pitchFamily="34" charset="0"/>
              </a:rPr>
              <a:t>grafika</a:t>
            </a:r>
          </a:p>
        </p:txBody>
      </p:sp>
    </p:spTree>
    <p:extLst>
      <p:ext uri="{BB962C8B-B14F-4D97-AF65-F5344CB8AC3E}">
        <p14:creationId xmlns:p14="http://schemas.microsoft.com/office/powerpoint/2010/main" val="4065639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 descr="Obsah obrázku kreslení&#10;&#10;Popis byl vytvořen automaticky">
            <a:extLst>
              <a:ext uri="{FF2B5EF4-FFF2-40B4-BE49-F238E27FC236}">
                <a16:creationId xmlns:a16="http://schemas.microsoft.com/office/drawing/2014/main" id="{47C11D5F-1B54-4927-8F90-295A9860B5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9220" y="0"/>
            <a:ext cx="10287000" cy="6858000"/>
          </a:xfrm>
          <a:prstGeom prst="rect">
            <a:avLst/>
          </a:prstGeom>
        </p:spPr>
      </p:pic>
      <p:pic>
        <p:nvPicPr>
          <p:cNvPr id="3" name="Obrázek 2" descr="Obsah obrázku kreslení&#10;&#10;Popis byl vytvořen automaticky">
            <a:extLst>
              <a:ext uri="{FF2B5EF4-FFF2-40B4-BE49-F238E27FC236}">
                <a16:creationId xmlns:a16="http://schemas.microsoft.com/office/drawing/2014/main" id="{6FA3D679-58BE-4B65-A397-3EBC48C65D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80" y="914400"/>
            <a:ext cx="5029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13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kupina 4">
            <a:extLst>
              <a:ext uri="{FF2B5EF4-FFF2-40B4-BE49-F238E27FC236}">
                <a16:creationId xmlns:a16="http://schemas.microsoft.com/office/drawing/2014/main" id="{63BD587A-B0E4-43FA-BF1D-0F32FEF3868E}"/>
              </a:ext>
            </a:extLst>
          </p:cNvPr>
          <p:cNvGrpSpPr/>
          <p:nvPr/>
        </p:nvGrpSpPr>
        <p:grpSpPr>
          <a:xfrm>
            <a:off x="0" y="3824401"/>
            <a:ext cx="11017188" cy="1624614"/>
            <a:chOff x="0" y="3143681"/>
            <a:chExt cx="11017188" cy="1624614"/>
          </a:xfrm>
        </p:grpSpPr>
        <p:sp>
          <p:nvSpPr>
            <p:cNvPr id="6" name="Obdélník 5">
              <a:extLst>
                <a:ext uri="{FF2B5EF4-FFF2-40B4-BE49-F238E27FC236}">
                  <a16:creationId xmlns:a16="http://schemas.microsoft.com/office/drawing/2014/main" id="{D42DDFEF-FB6F-4E7B-8481-68ED7D2843CE}"/>
                </a:ext>
              </a:extLst>
            </p:cNvPr>
            <p:cNvSpPr/>
            <p:nvPr/>
          </p:nvSpPr>
          <p:spPr>
            <a:xfrm>
              <a:off x="0" y="3143681"/>
              <a:ext cx="11017188" cy="1624614"/>
            </a:xfrm>
            <a:prstGeom prst="rect">
              <a:avLst/>
            </a:prstGeom>
            <a:solidFill>
              <a:srgbClr val="FC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grpSp>
          <p:nvGrpSpPr>
            <p:cNvPr id="7" name="Skupina 6">
              <a:extLst>
                <a:ext uri="{FF2B5EF4-FFF2-40B4-BE49-F238E27FC236}">
                  <a16:creationId xmlns:a16="http://schemas.microsoft.com/office/drawing/2014/main" id="{602D0632-CE49-491B-A2A5-B5149071E7D5}"/>
                </a:ext>
              </a:extLst>
            </p:cNvPr>
            <p:cNvGrpSpPr/>
            <p:nvPr/>
          </p:nvGrpSpPr>
          <p:grpSpPr>
            <a:xfrm>
              <a:off x="10332574" y="3841304"/>
              <a:ext cx="231332" cy="679280"/>
              <a:chOff x="546274" y="3517392"/>
              <a:chExt cx="267908" cy="755480"/>
            </a:xfrm>
          </p:grpSpPr>
          <p:sp>
            <p:nvSpPr>
              <p:cNvPr id="8" name="Ovál 7">
                <a:extLst>
                  <a:ext uri="{FF2B5EF4-FFF2-40B4-BE49-F238E27FC236}">
                    <a16:creationId xmlns:a16="http://schemas.microsoft.com/office/drawing/2014/main" id="{34A273A7-F82E-4EE4-9ED8-C82D99725FC9}"/>
                  </a:ext>
                </a:extLst>
              </p:cNvPr>
              <p:cNvSpPr/>
              <p:nvPr/>
            </p:nvSpPr>
            <p:spPr>
              <a:xfrm>
                <a:off x="546274" y="3517392"/>
                <a:ext cx="267908" cy="267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9" name="Ovál 8">
                <a:extLst>
                  <a:ext uri="{FF2B5EF4-FFF2-40B4-BE49-F238E27FC236}">
                    <a16:creationId xmlns:a16="http://schemas.microsoft.com/office/drawing/2014/main" id="{0E65EB5E-679F-4BC7-B742-6CBA6DA326D2}"/>
                  </a:ext>
                </a:extLst>
              </p:cNvPr>
              <p:cNvSpPr/>
              <p:nvPr/>
            </p:nvSpPr>
            <p:spPr>
              <a:xfrm>
                <a:off x="546274" y="4004964"/>
                <a:ext cx="267908" cy="267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</p:grpSp>
      </p:grpSp>
      <p:sp>
        <p:nvSpPr>
          <p:cNvPr id="4" name="Nadpis 1">
            <a:extLst>
              <a:ext uri="{FF2B5EF4-FFF2-40B4-BE49-F238E27FC236}">
                <a16:creationId xmlns:a16="http://schemas.microsoft.com/office/drawing/2014/main" id="{AC219241-AFFC-4AB6-ABC3-45918508C569}"/>
              </a:ext>
            </a:extLst>
          </p:cNvPr>
          <p:cNvSpPr txBox="1">
            <a:spLocks/>
          </p:cNvSpPr>
          <p:nvPr/>
        </p:nvSpPr>
        <p:spPr>
          <a:xfrm>
            <a:off x="1524000" y="2585128"/>
            <a:ext cx="9144000" cy="168774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>
                <a:latin typeface="Bahnschrift" panose="020B0502040204020203" pitchFamily="34" charset="0"/>
              </a:rPr>
              <a:t>Rastrová grafika</a:t>
            </a:r>
          </a:p>
        </p:txBody>
      </p:sp>
    </p:spTree>
    <p:extLst>
      <p:ext uri="{BB962C8B-B14F-4D97-AF65-F5344CB8AC3E}">
        <p14:creationId xmlns:p14="http://schemas.microsoft.com/office/powerpoint/2010/main" val="1754651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budova, exteriér, vpředu, stojící&#10;&#10;Popis byl vytvořen automaticky">
            <a:extLst>
              <a:ext uri="{FF2B5EF4-FFF2-40B4-BE49-F238E27FC236}">
                <a16:creationId xmlns:a16="http://schemas.microsoft.com/office/drawing/2014/main" id="{410BD3F8-B502-4775-96FB-852896B5B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" y="0"/>
            <a:ext cx="121902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230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fotka, různé, zakryté, stůl&#10;&#10;Popis byl vytvořen automaticky">
            <a:extLst>
              <a:ext uri="{FF2B5EF4-FFF2-40B4-BE49-F238E27FC236}">
                <a16:creationId xmlns:a16="http://schemas.microsoft.com/office/drawing/2014/main" id="{3161CBC6-3381-4BE5-BB4F-85D8F7770F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745" y="0"/>
            <a:ext cx="4863013" cy="6858000"/>
          </a:xfrm>
          <a:prstGeom prst="rect">
            <a:avLst/>
          </a:prstGeom>
        </p:spPr>
      </p:pic>
      <p:pic>
        <p:nvPicPr>
          <p:cNvPr id="5" name="Obrázek 4" descr="Obsah obrázku osoba, exteriér, muž, hora&#10;&#10;Popis byl vytvořen automaticky">
            <a:extLst>
              <a:ext uri="{FF2B5EF4-FFF2-40B4-BE49-F238E27FC236}">
                <a16:creationId xmlns:a16="http://schemas.microsoft.com/office/drawing/2014/main" id="{1F9168BF-C1A1-466A-9CC6-92B127FF7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866" y="0"/>
            <a:ext cx="586238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08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text, podepsat, jídlo&#10;&#10;Popis byl vytvořen automaticky">
            <a:extLst>
              <a:ext uri="{FF2B5EF4-FFF2-40B4-BE49-F238E27FC236}">
                <a16:creationId xmlns:a16="http://schemas.microsoft.com/office/drawing/2014/main" id="{FD9606AB-A0BE-4A0B-A302-17C248337F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795" y="350520"/>
            <a:ext cx="4397828" cy="6156960"/>
          </a:xfrm>
          <a:prstGeom prst="rect">
            <a:avLst/>
          </a:prstGeom>
        </p:spPr>
      </p:pic>
      <p:pic>
        <p:nvPicPr>
          <p:cNvPr id="5" name="Obrázek 4" descr="Obsah obrázku podepsat, vsedě, visící, jídlo&#10;&#10;Popis byl vytvořen automaticky">
            <a:extLst>
              <a:ext uri="{FF2B5EF4-FFF2-40B4-BE49-F238E27FC236}">
                <a16:creationId xmlns:a16="http://schemas.microsoft.com/office/drawing/2014/main" id="{1A4CEEE7-89DD-4CC1-A1F3-8D33097FB2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9760" y="350520"/>
            <a:ext cx="4353445" cy="6156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5612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hračka&#10;&#10;Popis byl vytvořen automaticky">
            <a:extLst>
              <a:ext uri="{FF2B5EF4-FFF2-40B4-BE49-F238E27FC236}">
                <a16:creationId xmlns:a16="http://schemas.microsoft.com/office/drawing/2014/main" id="{3B9F7604-2E56-43C8-B9BB-3B4275725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02" y="0"/>
            <a:ext cx="4849278" cy="6858000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100FA89D-ECF2-408C-A0CD-7EDDED9F36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320" y="0"/>
            <a:ext cx="48492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8702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4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C0A3D5F1-7FC6-4664-BD8F-312FFCEE2C35}"/>
              </a:ext>
            </a:extLst>
          </p:cNvPr>
          <p:cNvSpPr/>
          <p:nvPr/>
        </p:nvSpPr>
        <p:spPr>
          <a:xfrm>
            <a:off x="0" y="1187563"/>
            <a:ext cx="11042248" cy="473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8142A9FD-2F3E-410A-B6AA-FE09887C5731}"/>
              </a:ext>
            </a:extLst>
          </p:cNvPr>
          <p:cNvGrpSpPr/>
          <p:nvPr/>
        </p:nvGrpSpPr>
        <p:grpSpPr>
          <a:xfrm>
            <a:off x="10642060" y="1247270"/>
            <a:ext cx="117380" cy="344675"/>
            <a:chOff x="10332574" y="3841304"/>
            <a:chExt cx="231332" cy="679280"/>
          </a:xfrm>
        </p:grpSpPr>
        <p:sp>
          <p:nvSpPr>
            <p:cNvPr id="12" name="Ovál 11">
              <a:extLst>
                <a:ext uri="{FF2B5EF4-FFF2-40B4-BE49-F238E27FC236}">
                  <a16:creationId xmlns:a16="http://schemas.microsoft.com/office/drawing/2014/main" id="{579DE513-CEE3-4A84-98E0-B71AA2E26B38}"/>
                </a:ext>
              </a:extLst>
            </p:cNvPr>
            <p:cNvSpPr/>
            <p:nvPr/>
          </p:nvSpPr>
          <p:spPr>
            <a:xfrm>
              <a:off x="10332574" y="3841304"/>
              <a:ext cx="231332" cy="240886"/>
            </a:xfrm>
            <a:prstGeom prst="ellipse">
              <a:avLst/>
            </a:prstGeom>
            <a:solidFill>
              <a:srgbClr val="FC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C264A522-F5FC-4BF6-AD80-81C1BE2DF845}"/>
                </a:ext>
              </a:extLst>
            </p:cNvPr>
            <p:cNvSpPr/>
            <p:nvPr/>
          </p:nvSpPr>
          <p:spPr>
            <a:xfrm>
              <a:off x="10332574" y="4279698"/>
              <a:ext cx="231332" cy="240886"/>
            </a:xfrm>
            <a:prstGeom prst="ellipse">
              <a:avLst/>
            </a:prstGeom>
            <a:solidFill>
              <a:srgbClr val="FC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7A0C0C-8CBE-4FE5-95FF-B246E9772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668337"/>
            <a:ext cx="5157787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</a:rPr>
              <a:t>Poznej typ grafiky</a:t>
            </a:r>
          </a:p>
        </p:txBody>
      </p:sp>
    </p:spTree>
    <p:extLst>
      <p:ext uri="{BB962C8B-B14F-4D97-AF65-F5344CB8AC3E}">
        <p14:creationId xmlns:p14="http://schemas.microsoft.com/office/powerpoint/2010/main" val="42784441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C0A3D5F1-7FC6-4664-BD8F-312FFCEE2C35}"/>
              </a:ext>
            </a:extLst>
          </p:cNvPr>
          <p:cNvSpPr/>
          <p:nvPr/>
        </p:nvSpPr>
        <p:spPr>
          <a:xfrm>
            <a:off x="0" y="1187563"/>
            <a:ext cx="11042248" cy="473598"/>
          </a:xfrm>
          <a:prstGeom prst="rect">
            <a:avLst/>
          </a:prstGeom>
          <a:solidFill>
            <a:srgbClr val="FC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8142A9FD-2F3E-410A-B6AA-FE09887C5731}"/>
              </a:ext>
            </a:extLst>
          </p:cNvPr>
          <p:cNvGrpSpPr/>
          <p:nvPr/>
        </p:nvGrpSpPr>
        <p:grpSpPr>
          <a:xfrm>
            <a:off x="10642060" y="1247270"/>
            <a:ext cx="117380" cy="344675"/>
            <a:chOff x="10332574" y="3841304"/>
            <a:chExt cx="231332" cy="679280"/>
          </a:xfrm>
        </p:grpSpPr>
        <p:sp>
          <p:nvSpPr>
            <p:cNvPr id="12" name="Ovál 11">
              <a:extLst>
                <a:ext uri="{FF2B5EF4-FFF2-40B4-BE49-F238E27FC236}">
                  <a16:creationId xmlns:a16="http://schemas.microsoft.com/office/drawing/2014/main" id="{579DE513-CEE3-4A84-98E0-B71AA2E26B38}"/>
                </a:ext>
              </a:extLst>
            </p:cNvPr>
            <p:cNvSpPr/>
            <p:nvPr/>
          </p:nvSpPr>
          <p:spPr>
            <a:xfrm>
              <a:off x="10332574" y="3841304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C264A522-F5FC-4BF6-AD80-81C1BE2DF845}"/>
                </a:ext>
              </a:extLst>
            </p:cNvPr>
            <p:cNvSpPr/>
            <p:nvPr/>
          </p:nvSpPr>
          <p:spPr>
            <a:xfrm>
              <a:off x="10332574" y="4279698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7A0C0C-8CBE-4FE5-95FF-B246E9772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668337"/>
            <a:ext cx="5157787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</a:rPr>
              <a:t>Grafický manuál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919D97E-FDDE-45D2-8D95-6A543E01A1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9787" y="1837679"/>
            <a:ext cx="7234751" cy="1591322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Určuje pravidla pro používání firemní grafiky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Slouží grafikům z jiných firem i interním pracovníkům dané firmy</a:t>
            </a:r>
          </a:p>
        </p:txBody>
      </p:sp>
    </p:spTree>
    <p:extLst>
      <p:ext uri="{BB962C8B-B14F-4D97-AF65-F5344CB8AC3E}">
        <p14:creationId xmlns:p14="http://schemas.microsoft.com/office/powerpoint/2010/main" val="14466133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64F0E5FE-43FF-41F9-A9ED-0691813491E8}"/>
              </a:ext>
            </a:extLst>
          </p:cNvPr>
          <p:cNvSpPr/>
          <p:nvPr/>
        </p:nvSpPr>
        <p:spPr>
          <a:xfrm>
            <a:off x="8484124" y="3208027"/>
            <a:ext cx="2157936" cy="21802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C0A3D5F1-7FC6-4664-BD8F-312FFCEE2C35}"/>
              </a:ext>
            </a:extLst>
          </p:cNvPr>
          <p:cNvSpPr/>
          <p:nvPr/>
        </p:nvSpPr>
        <p:spPr>
          <a:xfrm>
            <a:off x="0" y="1187563"/>
            <a:ext cx="11042248" cy="473598"/>
          </a:xfrm>
          <a:prstGeom prst="rect">
            <a:avLst/>
          </a:prstGeom>
          <a:solidFill>
            <a:srgbClr val="FC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8142A9FD-2F3E-410A-B6AA-FE09887C5731}"/>
              </a:ext>
            </a:extLst>
          </p:cNvPr>
          <p:cNvGrpSpPr/>
          <p:nvPr/>
        </p:nvGrpSpPr>
        <p:grpSpPr>
          <a:xfrm>
            <a:off x="10642060" y="1247270"/>
            <a:ext cx="117380" cy="344675"/>
            <a:chOff x="10332574" y="3841304"/>
            <a:chExt cx="231332" cy="679280"/>
          </a:xfrm>
        </p:grpSpPr>
        <p:sp>
          <p:nvSpPr>
            <p:cNvPr id="12" name="Ovál 11">
              <a:extLst>
                <a:ext uri="{FF2B5EF4-FFF2-40B4-BE49-F238E27FC236}">
                  <a16:creationId xmlns:a16="http://schemas.microsoft.com/office/drawing/2014/main" id="{579DE513-CEE3-4A84-98E0-B71AA2E26B38}"/>
                </a:ext>
              </a:extLst>
            </p:cNvPr>
            <p:cNvSpPr/>
            <p:nvPr/>
          </p:nvSpPr>
          <p:spPr>
            <a:xfrm>
              <a:off x="10332574" y="3841304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C264A522-F5FC-4BF6-AD80-81C1BE2DF845}"/>
                </a:ext>
              </a:extLst>
            </p:cNvPr>
            <p:cNvSpPr/>
            <p:nvPr/>
          </p:nvSpPr>
          <p:spPr>
            <a:xfrm>
              <a:off x="10332574" y="4279698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7A0C0C-8CBE-4FE5-95FF-B246E9772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668337"/>
            <a:ext cx="5157787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</a:rPr>
              <a:t>Typy loga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919D97E-FDDE-45D2-8D95-6A543E01A1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9787" y="1837679"/>
            <a:ext cx="9680252" cy="679278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MUSÍ být vždy vektorová </a:t>
            </a:r>
            <a:r>
              <a:rPr lang="cs-CZ" sz="1600" dirty="0">
                <a:latin typeface="Bahnschrift" panose="020B0502040204020203" pitchFamily="34" charset="0"/>
              </a:rPr>
              <a:t>(jinak Vás další grafici zabijí)</a:t>
            </a:r>
          </a:p>
          <a:p>
            <a:pPr marL="0" indent="0">
              <a:buNone/>
            </a:pPr>
            <a:endParaRPr lang="cs-CZ" sz="2400" dirty="0">
              <a:latin typeface="Bahnschrift" panose="020B0502040204020203" pitchFamily="34" charset="0"/>
            </a:endParaRPr>
          </a:p>
        </p:txBody>
      </p:sp>
      <p:sp>
        <p:nvSpPr>
          <p:cNvPr id="8" name="Zástupný obsah 3">
            <a:extLst>
              <a:ext uri="{FF2B5EF4-FFF2-40B4-BE49-F238E27FC236}">
                <a16:creationId xmlns:a16="http://schemas.microsoft.com/office/drawing/2014/main" id="{B17CCB12-B224-4274-9D69-8711075FC6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43435" y="2633337"/>
            <a:ext cx="2371659" cy="1591321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Jednobarevné</a:t>
            </a:r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BCD573DF-206A-4F70-AF39-A15E0920FA7F}"/>
              </a:ext>
            </a:extLst>
          </p:cNvPr>
          <p:cNvSpPr txBox="1">
            <a:spLocks/>
          </p:cNvSpPr>
          <p:nvPr/>
        </p:nvSpPr>
        <p:spPr>
          <a:xfrm>
            <a:off x="839788" y="2633339"/>
            <a:ext cx="1441499" cy="1591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>
                <a:latin typeface="Bahnschrift" panose="020B0502040204020203" pitchFamily="34" charset="0"/>
              </a:rPr>
              <a:t>Hlavní</a:t>
            </a:r>
          </a:p>
        </p:txBody>
      </p:sp>
      <p:sp>
        <p:nvSpPr>
          <p:cNvPr id="14" name="Zástupný obsah 3">
            <a:extLst>
              <a:ext uri="{FF2B5EF4-FFF2-40B4-BE49-F238E27FC236}">
                <a16:creationId xmlns:a16="http://schemas.microsoft.com/office/drawing/2014/main" id="{95A36AC5-FC28-447E-A516-D90599406DAF}"/>
              </a:ext>
            </a:extLst>
          </p:cNvPr>
          <p:cNvSpPr txBox="1">
            <a:spLocks/>
          </p:cNvSpPr>
          <p:nvPr/>
        </p:nvSpPr>
        <p:spPr>
          <a:xfrm>
            <a:off x="8670589" y="2633337"/>
            <a:ext cx="2371659" cy="15913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>
                <a:latin typeface="Bahnschrift" panose="020B0502040204020203" pitchFamily="34" charset="0"/>
              </a:rPr>
              <a:t>Inverzní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04D7486-EFCA-4B10-ABB0-00A8007B5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060" y="3208027"/>
            <a:ext cx="2160000" cy="2160000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D987B048-6936-4509-9BFB-271866AB4B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7" y="3144657"/>
            <a:ext cx="2160000" cy="2160000"/>
          </a:xfrm>
          <a:prstGeom prst="rect">
            <a:avLst/>
          </a:prstGeom>
        </p:spPr>
      </p:pic>
      <p:pic>
        <p:nvPicPr>
          <p:cNvPr id="17" name="Obrázek 16">
            <a:extLst>
              <a:ext uri="{FF2B5EF4-FFF2-40B4-BE49-F238E27FC236}">
                <a16:creationId xmlns:a16="http://schemas.microsoft.com/office/drawing/2014/main" id="{06ED131D-B927-49E3-BD66-4686522FD2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094" y="3144658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89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C0A3D5F1-7FC6-4664-BD8F-312FFCEE2C35}"/>
              </a:ext>
            </a:extLst>
          </p:cNvPr>
          <p:cNvSpPr/>
          <p:nvPr/>
        </p:nvSpPr>
        <p:spPr>
          <a:xfrm>
            <a:off x="0" y="1187563"/>
            <a:ext cx="11042248" cy="473598"/>
          </a:xfrm>
          <a:prstGeom prst="rect">
            <a:avLst/>
          </a:prstGeom>
          <a:solidFill>
            <a:srgbClr val="FC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8142A9FD-2F3E-410A-B6AA-FE09887C5731}"/>
              </a:ext>
            </a:extLst>
          </p:cNvPr>
          <p:cNvGrpSpPr/>
          <p:nvPr/>
        </p:nvGrpSpPr>
        <p:grpSpPr>
          <a:xfrm>
            <a:off x="10642060" y="1247270"/>
            <a:ext cx="117380" cy="344675"/>
            <a:chOff x="10332574" y="3841304"/>
            <a:chExt cx="231332" cy="679280"/>
          </a:xfrm>
        </p:grpSpPr>
        <p:sp>
          <p:nvSpPr>
            <p:cNvPr id="12" name="Ovál 11">
              <a:extLst>
                <a:ext uri="{FF2B5EF4-FFF2-40B4-BE49-F238E27FC236}">
                  <a16:creationId xmlns:a16="http://schemas.microsoft.com/office/drawing/2014/main" id="{579DE513-CEE3-4A84-98E0-B71AA2E26B38}"/>
                </a:ext>
              </a:extLst>
            </p:cNvPr>
            <p:cNvSpPr/>
            <p:nvPr/>
          </p:nvSpPr>
          <p:spPr>
            <a:xfrm>
              <a:off x="10332574" y="3841304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C264A522-F5FC-4BF6-AD80-81C1BE2DF845}"/>
                </a:ext>
              </a:extLst>
            </p:cNvPr>
            <p:cNvSpPr/>
            <p:nvPr/>
          </p:nvSpPr>
          <p:spPr>
            <a:xfrm>
              <a:off x="10332574" y="4279698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7A0C0C-8CBE-4FE5-95FF-B246E9772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668337"/>
            <a:ext cx="5157787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</a:rPr>
              <a:t>Typy loga</a:t>
            </a:r>
          </a:p>
        </p:txBody>
      </p:sp>
      <p:sp>
        <p:nvSpPr>
          <p:cNvPr id="8" name="Zástupný obsah 3">
            <a:extLst>
              <a:ext uri="{FF2B5EF4-FFF2-40B4-BE49-F238E27FC236}">
                <a16:creationId xmlns:a16="http://schemas.microsoft.com/office/drawing/2014/main" id="{B17CCB12-B224-4274-9D69-8711075FC6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43247" y="2633337"/>
            <a:ext cx="2371659" cy="1591321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Dlouhá</a:t>
            </a:r>
          </a:p>
        </p:txBody>
      </p:sp>
      <p:sp>
        <p:nvSpPr>
          <p:cNvPr id="9" name="Zástupný obsah 5">
            <a:extLst>
              <a:ext uri="{FF2B5EF4-FFF2-40B4-BE49-F238E27FC236}">
                <a16:creationId xmlns:a16="http://schemas.microsoft.com/office/drawing/2014/main" id="{BCD573DF-206A-4F70-AF39-A15E0920FA7F}"/>
              </a:ext>
            </a:extLst>
          </p:cNvPr>
          <p:cNvSpPr txBox="1">
            <a:spLocks/>
          </p:cNvSpPr>
          <p:nvPr/>
        </p:nvSpPr>
        <p:spPr>
          <a:xfrm>
            <a:off x="839788" y="2633339"/>
            <a:ext cx="3103459" cy="15913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>
                <a:latin typeface="Bahnschrift" panose="020B0502040204020203" pitchFamily="34" charset="0"/>
              </a:rPr>
              <a:t>Čtvercová</a:t>
            </a:r>
          </a:p>
        </p:txBody>
      </p:sp>
      <p:pic>
        <p:nvPicPr>
          <p:cNvPr id="15" name="Obrázek 14">
            <a:extLst>
              <a:ext uri="{FF2B5EF4-FFF2-40B4-BE49-F238E27FC236}">
                <a16:creationId xmlns:a16="http://schemas.microsoft.com/office/drawing/2014/main" id="{D987B048-6936-4509-9BFB-271866AB4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7" y="3144657"/>
            <a:ext cx="2160000" cy="2160000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3D2A1F1C-CD2E-44F0-9BA6-7ED60D1184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4411" y="3144657"/>
            <a:ext cx="5386328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89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541C43D-242D-43DA-A745-B6E0BF9648CC}"/>
              </a:ext>
            </a:extLst>
          </p:cNvPr>
          <p:cNvSpPr/>
          <p:nvPr/>
        </p:nvSpPr>
        <p:spPr>
          <a:xfrm>
            <a:off x="0" y="1187563"/>
            <a:ext cx="11042248" cy="473598"/>
          </a:xfrm>
          <a:prstGeom prst="rect">
            <a:avLst/>
          </a:prstGeom>
          <a:solidFill>
            <a:srgbClr val="FC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7A0C0C-8CBE-4FE5-95FF-B246E9772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6304" y="668337"/>
            <a:ext cx="5157787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</a:rPr>
              <a:t>Rastrová grafika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A22F8C8-9BDE-4E58-AB1C-03EED06C0B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9026" y="1837678"/>
            <a:ext cx="5157787" cy="1591321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Tvořena jednotlivými pixely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Fotografie, montáže, plakáty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Při zvětšení dochází z </a:t>
            </a:r>
            <a:r>
              <a:rPr lang="cs-CZ" sz="2400" dirty="0" err="1">
                <a:latin typeface="Bahnschrift" panose="020B0502040204020203" pitchFamily="34" charset="0"/>
              </a:rPr>
              <a:t>pixelaci</a:t>
            </a:r>
            <a:endParaRPr lang="cs-CZ" sz="2400" dirty="0">
              <a:latin typeface="Bahnschrift" panose="020B0502040204020203" pitchFamily="34" charset="0"/>
            </a:endParaRP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29F16E01-FEAB-4E74-B988-8FC8510C5E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48813" y="668337"/>
            <a:ext cx="5183188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  <a:ea typeface="+mj-ea"/>
                <a:cs typeface="+mj-cs"/>
              </a:rPr>
              <a:t>Vektorová grafika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919D97E-FDDE-45D2-8D95-6A543E01A1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9788" y="1837679"/>
            <a:ext cx="5183188" cy="1591322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Tvořena křivkami a body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Loga, vizitky, bannery, mapy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Lze libovolně měnit velikost</a:t>
            </a:r>
          </a:p>
        </p:txBody>
      </p:sp>
      <p:pic>
        <p:nvPicPr>
          <p:cNvPr id="1026" name="Picture 2" descr="Vector vs- Raster: Choosing the right image format – CityPlanner Guide">
            <a:extLst>
              <a:ext uri="{FF2B5EF4-FFF2-40B4-BE49-F238E27FC236}">
                <a16:creationId xmlns:a16="http://schemas.microsoft.com/office/drawing/2014/main" id="{A1128D70-29AE-494A-AA70-AF46380A2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322" y="3429000"/>
            <a:ext cx="6526506" cy="2868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Skupina 6">
            <a:extLst>
              <a:ext uri="{FF2B5EF4-FFF2-40B4-BE49-F238E27FC236}">
                <a16:creationId xmlns:a16="http://schemas.microsoft.com/office/drawing/2014/main" id="{EB649A12-260A-4D92-87CF-1AA40BCB8C8E}"/>
              </a:ext>
            </a:extLst>
          </p:cNvPr>
          <p:cNvGrpSpPr/>
          <p:nvPr/>
        </p:nvGrpSpPr>
        <p:grpSpPr>
          <a:xfrm>
            <a:off x="10642060" y="1247270"/>
            <a:ext cx="117380" cy="344675"/>
            <a:chOff x="10332574" y="3841304"/>
            <a:chExt cx="231332" cy="679280"/>
          </a:xfrm>
        </p:grpSpPr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5E18CEEB-5D09-4573-9655-F8940058F9B1}"/>
                </a:ext>
              </a:extLst>
            </p:cNvPr>
            <p:cNvSpPr/>
            <p:nvPr/>
          </p:nvSpPr>
          <p:spPr>
            <a:xfrm>
              <a:off x="10332574" y="3841304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4" name="Ovál 13">
              <a:extLst>
                <a:ext uri="{FF2B5EF4-FFF2-40B4-BE49-F238E27FC236}">
                  <a16:creationId xmlns:a16="http://schemas.microsoft.com/office/drawing/2014/main" id="{67F0DF46-7A77-4A6F-94E2-07D07D1030B8}"/>
                </a:ext>
              </a:extLst>
            </p:cNvPr>
            <p:cNvSpPr/>
            <p:nvPr/>
          </p:nvSpPr>
          <p:spPr>
            <a:xfrm>
              <a:off x="10332574" y="4279698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</p:spTree>
    <p:extLst>
      <p:ext uri="{BB962C8B-B14F-4D97-AF65-F5344CB8AC3E}">
        <p14:creationId xmlns:p14="http://schemas.microsoft.com/office/powerpoint/2010/main" val="3583721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9DAC572-C51B-E133-D7D5-F6EE258C68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661987"/>
            <a:ext cx="952500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836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>
            <a:extLst>
              <a:ext uri="{FF2B5EF4-FFF2-40B4-BE49-F238E27FC236}">
                <a16:creationId xmlns:a16="http://schemas.microsoft.com/office/drawing/2014/main" id="{C0A3D5F1-7FC6-4664-BD8F-312FFCEE2C35}"/>
              </a:ext>
            </a:extLst>
          </p:cNvPr>
          <p:cNvSpPr/>
          <p:nvPr/>
        </p:nvSpPr>
        <p:spPr>
          <a:xfrm>
            <a:off x="0" y="1187563"/>
            <a:ext cx="11042248" cy="473598"/>
          </a:xfrm>
          <a:prstGeom prst="rect">
            <a:avLst/>
          </a:prstGeom>
          <a:solidFill>
            <a:srgbClr val="FC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11" name="Skupina 10">
            <a:extLst>
              <a:ext uri="{FF2B5EF4-FFF2-40B4-BE49-F238E27FC236}">
                <a16:creationId xmlns:a16="http://schemas.microsoft.com/office/drawing/2014/main" id="{8142A9FD-2F3E-410A-B6AA-FE09887C5731}"/>
              </a:ext>
            </a:extLst>
          </p:cNvPr>
          <p:cNvGrpSpPr/>
          <p:nvPr/>
        </p:nvGrpSpPr>
        <p:grpSpPr>
          <a:xfrm>
            <a:off x="10642060" y="1247270"/>
            <a:ext cx="117380" cy="344675"/>
            <a:chOff x="10332574" y="3841304"/>
            <a:chExt cx="231332" cy="679280"/>
          </a:xfrm>
        </p:grpSpPr>
        <p:sp>
          <p:nvSpPr>
            <p:cNvPr id="12" name="Ovál 11">
              <a:extLst>
                <a:ext uri="{FF2B5EF4-FFF2-40B4-BE49-F238E27FC236}">
                  <a16:creationId xmlns:a16="http://schemas.microsoft.com/office/drawing/2014/main" id="{579DE513-CEE3-4A84-98E0-B71AA2E26B38}"/>
                </a:ext>
              </a:extLst>
            </p:cNvPr>
            <p:cNvSpPr/>
            <p:nvPr/>
          </p:nvSpPr>
          <p:spPr>
            <a:xfrm>
              <a:off x="10332574" y="3841304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C264A522-F5FC-4BF6-AD80-81C1BE2DF845}"/>
                </a:ext>
              </a:extLst>
            </p:cNvPr>
            <p:cNvSpPr/>
            <p:nvPr/>
          </p:nvSpPr>
          <p:spPr>
            <a:xfrm>
              <a:off x="10332574" y="4279698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7A0C0C-8CBE-4FE5-95FF-B246E9772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668337"/>
            <a:ext cx="5157787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</a:rPr>
              <a:t>Rastrová grafika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A22F8C8-9BDE-4E58-AB1C-03EED06C0B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9026" y="1837678"/>
            <a:ext cx="5157787" cy="1591321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.</a:t>
            </a:r>
            <a:r>
              <a:rPr lang="cs-CZ" sz="2400" dirty="0" err="1">
                <a:latin typeface="Bahnschrift" panose="020B0502040204020203" pitchFamily="34" charset="0"/>
              </a:rPr>
              <a:t>svg</a:t>
            </a:r>
            <a:r>
              <a:rPr lang="cs-CZ" sz="2400" dirty="0">
                <a:latin typeface="Bahnschrift" panose="020B0502040204020203" pitchFamily="34" charset="0"/>
              </a:rPr>
              <a:t>, .</a:t>
            </a:r>
            <a:r>
              <a:rPr lang="cs-CZ" sz="2400" dirty="0" err="1">
                <a:latin typeface="Bahnschrift" panose="020B0502040204020203" pitchFamily="34" charset="0"/>
              </a:rPr>
              <a:t>eps</a:t>
            </a:r>
            <a:endParaRPr lang="cs-CZ" sz="2400" dirty="0">
              <a:latin typeface="Bahnschrift" panose="020B0502040204020203" pitchFamily="34" charset="0"/>
            </a:endParaRPr>
          </a:p>
          <a:p>
            <a:r>
              <a:rPr lang="cs-CZ" sz="2400" dirty="0">
                <a:latin typeface="Bahnschrift" panose="020B0502040204020203" pitchFamily="34" charset="0"/>
              </a:rPr>
              <a:t>Adobe </a:t>
            </a:r>
            <a:r>
              <a:rPr lang="cs-CZ" sz="2400" dirty="0" err="1">
                <a:latin typeface="Bahnschrift" panose="020B0502040204020203" pitchFamily="34" charset="0"/>
              </a:rPr>
              <a:t>Illustrator</a:t>
            </a:r>
            <a:endParaRPr lang="cs-CZ" sz="2400" dirty="0">
              <a:latin typeface="Bahnschrift" panose="020B0502040204020203" pitchFamily="34" charset="0"/>
            </a:endParaRP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29F16E01-FEAB-4E74-B988-8FC8510C5E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668337"/>
            <a:ext cx="5183188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  <a:ea typeface="+mj-ea"/>
                <a:cs typeface="+mj-cs"/>
              </a:rPr>
              <a:t>Vektorová grafika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919D97E-FDDE-45D2-8D95-6A543E01A1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9788" y="1837679"/>
            <a:ext cx="5183188" cy="1591322"/>
          </a:xfrm>
        </p:spPr>
        <p:txBody>
          <a:bodyPr>
            <a:normAutofit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.</a:t>
            </a:r>
            <a:r>
              <a:rPr lang="cs-CZ" sz="2400" dirty="0" err="1">
                <a:latin typeface="Bahnschrift" panose="020B0502040204020203" pitchFamily="34" charset="0"/>
              </a:rPr>
              <a:t>jpg</a:t>
            </a:r>
            <a:r>
              <a:rPr lang="cs-CZ" sz="2400" dirty="0">
                <a:latin typeface="Bahnschrift" panose="020B0502040204020203" pitchFamily="34" charset="0"/>
              </a:rPr>
              <a:t>, .</a:t>
            </a:r>
            <a:r>
              <a:rPr lang="cs-CZ" sz="2400" dirty="0" err="1">
                <a:latin typeface="Bahnschrift" panose="020B0502040204020203" pitchFamily="34" charset="0"/>
              </a:rPr>
              <a:t>png</a:t>
            </a:r>
            <a:r>
              <a:rPr lang="cs-CZ" sz="2400" dirty="0">
                <a:latin typeface="Bahnschrift" panose="020B0502040204020203" pitchFamily="34" charset="0"/>
              </a:rPr>
              <a:t>, .</a:t>
            </a:r>
            <a:r>
              <a:rPr lang="cs-CZ" sz="2400" dirty="0" err="1">
                <a:latin typeface="Bahnschrift" panose="020B0502040204020203" pitchFamily="34" charset="0"/>
              </a:rPr>
              <a:t>gif</a:t>
            </a:r>
            <a:r>
              <a:rPr lang="cs-CZ" sz="2400" dirty="0">
                <a:latin typeface="Bahnschrift" panose="020B0502040204020203" pitchFamily="34" charset="0"/>
              </a:rPr>
              <a:t>, .</a:t>
            </a:r>
            <a:r>
              <a:rPr lang="cs-CZ" sz="2400" dirty="0" err="1">
                <a:latin typeface="Bahnschrift" panose="020B0502040204020203" pitchFamily="34" charset="0"/>
              </a:rPr>
              <a:t>tiff</a:t>
            </a:r>
            <a:r>
              <a:rPr lang="cs-CZ" sz="2400" dirty="0">
                <a:latin typeface="Bahnschrift" panose="020B0502040204020203" pitchFamily="34" charset="0"/>
              </a:rPr>
              <a:t>, .</a:t>
            </a:r>
            <a:r>
              <a:rPr lang="cs-CZ" sz="2400" dirty="0" err="1">
                <a:latin typeface="Bahnschrift" panose="020B0502040204020203" pitchFamily="34" charset="0"/>
              </a:rPr>
              <a:t>bmp</a:t>
            </a:r>
            <a:endParaRPr lang="cs-CZ" sz="2400" dirty="0">
              <a:latin typeface="Bahnschrift" panose="020B0502040204020203" pitchFamily="34" charset="0"/>
            </a:endParaRPr>
          </a:p>
          <a:p>
            <a:r>
              <a:rPr lang="cs-CZ" sz="2400" dirty="0">
                <a:latin typeface="Bahnschrift" panose="020B0502040204020203" pitchFamily="34" charset="0"/>
              </a:rPr>
              <a:t>Adobe Photoshop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DFA56548-4C0B-4593-AF39-D8E202F3D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2" y="3428999"/>
            <a:ext cx="2347914" cy="229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hotoshop apps - desktop, mobile, and tablet | Photoshop.com">
            <a:extLst>
              <a:ext uri="{FF2B5EF4-FFF2-40B4-BE49-F238E27FC236}">
                <a16:creationId xmlns:a16="http://schemas.microsoft.com/office/drawing/2014/main" id="{24B3440F-A03B-4A77-8369-F9B8CC6F9A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8369" y="3428999"/>
            <a:ext cx="2349094" cy="229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521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541C43D-242D-43DA-A745-B6E0BF9648CC}"/>
              </a:ext>
            </a:extLst>
          </p:cNvPr>
          <p:cNvSpPr/>
          <p:nvPr/>
        </p:nvSpPr>
        <p:spPr>
          <a:xfrm>
            <a:off x="0" y="1187563"/>
            <a:ext cx="11042248" cy="473598"/>
          </a:xfrm>
          <a:prstGeom prst="rect">
            <a:avLst/>
          </a:prstGeom>
          <a:solidFill>
            <a:srgbClr val="FC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7A0C0C-8CBE-4FE5-95FF-B246E9772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6304" y="668337"/>
            <a:ext cx="5157787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</a:rPr>
              <a:t>CMY barvy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A22F8C8-9BDE-4E58-AB1C-03EED06C0B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9025" y="1837678"/>
            <a:ext cx="5256261" cy="1591321"/>
          </a:xfrm>
        </p:spPr>
        <p:txBody>
          <a:bodyPr>
            <a:normAutofit lnSpcReduction="10000"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Používá se při tisku a míchání barev ve fyzickém světě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Složením všech barev vzniká černá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Subtraktivní míchání barev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29F16E01-FEAB-4E74-B988-8FC8510C5E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48813" y="668337"/>
            <a:ext cx="5183188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  <a:ea typeface="+mj-ea"/>
                <a:cs typeface="+mj-cs"/>
              </a:rPr>
              <a:t>RGB barvy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919D97E-FDDE-45D2-8D95-6A543E01A1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9788" y="1837679"/>
            <a:ext cx="5183188" cy="1591322"/>
          </a:xfrm>
        </p:spPr>
        <p:txBody>
          <a:bodyPr>
            <a:normAutofit lnSpcReduction="10000"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Používají se na monitorech, displejích a světlech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Složením všech barev vznikne bílá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Aditivní míchání barev</a:t>
            </a:r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EB649A12-260A-4D92-87CF-1AA40BCB8C8E}"/>
              </a:ext>
            </a:extLst>
          </p:cNvPr>
          <p:cNvGrpSpPr/>
          <p:nvPr/>
        </p:nvGrpSpPr>
        <p:grpSpPr>
          <a:xfrm>
            <a:off x="10642060" y="1247270"/>
            <a:ext cx="117380" cy="344675"/>
            <a:chOff x="10332574" y="3841304"/>
            <a:chExt cx="231332" cy="679280"/>
          </a:xfrm>
        </p:grpSpPr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5E18CEEB-5D09-4573-9655-F8940058F9B1}"/>
                </a:ext>
              </a:extLst>
            </p:cNvPr>
            <p:cNvSpPr/>
            <p:nvPr/>
          </p:nvSpPr>
          <p:spPr>
            <a:xfrm>
              <a:off x="10332574" y="3841304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4" name="Ovál 13">
              <a:extLst>
                <a:ext uri="{FF2B5EF4-FFF2-40B4-BE49-F238E27FC236}">
                  <a16:creationId xmlns:a16="http://schemas.microsoft.com/office/drawing/2014/main" id="{67F0DF46-7A77-4A6F-94E2-07D07D1030B8}"/>
                </a:ext>
              </a:extLst>
            </p:cNvPr>
            <p:cNvSpPr/>
            <p:nvPr/>
          </p:nvSpPr>
          <p:spPr>
            <a:xfrm>
              <a:off x="10332574" y="4279698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57D7094D-B2F6-BFD8-95E0-8C97AAE2D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527" y="3605519"/>
            <a:ext cx="2646522" cy="270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MY color model - Wikipedia">
            <a:extLst>
              <a:ext uri="{FF2B5EF4-FFF2-40B4-BE49-F238E27FC236}">
                <a16:creationId xmlns:a16="http://schemas.microsoft.com/office/drawing/2014/main" id="{3D37196B-6631-E587-D33F-995977502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936" y="3605519"/>
            <a:ext cx="2646522" cy="264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309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>
            <a:extLst>
              <a:ext uri="{FF2B5EF4-FFF2-40B4-BE49-F238E27FC236}">
                <a16:creationId xmlns:a16="http://schemas.microsoft.com/office/drawing/2014/main" id="{C541C43D-242D-43DA-A745-B6E0BF9648CC}"/>
              </a:ext>
            </a:extLst>
          </p:cNvPr>
          <p:cNvSpPr/>
          <p:nvPr/>
        </p:nvSpPr>
        <p:spPr>
          <a:xfrm>
            <a:off x="0" y="1187563"/>
            <a:ext cx="11042248" cy="473598"/>
          </a:xfrm>
          <a:prstGeom prst="rect">
            <a:avLst/>
          </a:prstGeom>
          <a:solidFill>
            <a:srgbClr val="FCE4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C7A0C0C-8CBE-4FE5-95FF-B246E9772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26304" y="668337"/>
            <a:ext cx="5157787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</a:rPr>
              <a:t>CMYK barvy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2A22F8C8-9BDE-4E58-AB1C-03EED06C0B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69025" y="1837678"/>
            <a:ext cx="5256261" cy="1591321"/>
          </a:xfrm>
        </p:spPr>
        <p:txBody>
          <a:bodyPr>
            <a:normAutofit lnSpcReduction="10000"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Používá se při tisku a míchání barev ve fyzickém světě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Složením všech barev vzniká černá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Subtraktivní míchání barev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29F16E01-FEAB-4E74-B988-8FC8510C5E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48813" y="668337"/>
            <a:ext cx="5183188" cy="823912"/>
          </a:xfrm>
        </p:spPr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cs-CZ" sz="4000" dirty="0">
                <a:latin typeface="Bahnschrift" panose="020B0502040204020203" pitchFamily="34" charset="0"/>
                <a:ea typeface="+mj-ea"/>
                <a:cs typeface="+mj-cs"/>
              </a:rPr>
              <a:t>RGB barvy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B919D97E-FDDE-45D2-8D95-6A543E01A1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9788" y="1837679"/>
            <a:ext cx="5183188" cy="1591322"/>
          </a:xfrm>
        </p:spPr>
        <p:txBody>
          <a:bodyPr>
            <a:normAutofit lnSpcReduction="10000"/>
          </a:bodyPr>
          <a:lstStyle/>
          <a:p>
            <a:r>
              <a:rPr lang="cs-CZ" sz="2400" dirty="0">
                <a:latin typeface="Bahnschrift" panose="020B0502040204020203" pitchFamily="34" charset="0"/>
              </a:rPr>
              <a:t>Používají se na monitorech, displejích a světlech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Složením všech barev vznikne bílá</a:t>
            </a:r>
          </a:p>
          <a:p>
            <a:r>
              <a:rPr lang="cs-CZ" sz="2400" dirty="0">
                <a:latin typeface="Bahnschrift" panose="020B0502040204020203" pitchFamily="34" charset="0"/>
              </a:rPr>
              <a:t>Aditivní míchání barev</a:t>
            </a:r>
          </a:p>
        </p:txBody>
      </p:sp>
      <p:grpSp>
        <p:nvGrpSpPr>
          <p:cNvPr id="7" name="Skupina 6">
            <a:extLst>
              <a:ext uri="{FF2B5EF4-FFF2-40B4-BE49-F238E27FC236}">
                <a16:creationId xmlns:a16="http://schemas.microsoft.com/office/drawing/2014/main" id="{EB649A12-260A-4D92-87CF-1AA40BCB8C8E}"/>
              </a:ext>
            </a:extLst>
          </p:cNvPr>
          <p:cNvGrpSpPr/>
          <p:nvPr/>
        </p:nvGrpSpPr>
        <p:grpSpPr>
          <a:xfrm>
            <a:off x="10642060" y="1247270"/>
            <a:ext cx="117380" cy="344675"/>
            <a:chOff x="10332574" y="3841304"/>
            <a:chExt cx="231332" cy="679280"/>
          </a:xfrm>
        </p:grpSpPr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5E18CEEB-5D09-4573-9655-F8940058F9B1}"/>
                </a:ext>
              </a:extLst>
            </p:cNvPr>
            <p:cNvSpPr/>
            <p:nvPr/>
          </p:nvSpPr>
          <p:spPr>
            <a:xfrm>
              <a:off x="10332574" y="3841304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4" name="Ovál 13">
              <a:extLst>
                <a:ext uri="{FF2B5EF4-FFF2-40B4-BE49-F238E27FC236}">
                  <a16:creationId xmlns:a16="http://schemas.microsoft.com/office/drawing/2014/main" id="{67F0DF46-7A77-4A6F-94E2-07D07D1030B8}"/>
                </a:ext>
              </a:extLst>
            </p:cNvPr>
            <p:cNvSpPr/>
            <p:nvPr/>
          </p:nvSpPr>
          <p:spPr>
            <a:xfrm>
              <a:off x="10332574" y="4279698"/>
              <a:ext cx="231332" cy="240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57D7094D-B2F6-BFD8-95E0-8C97AAE2D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527" y="3605519"/>
            <a:ext cx="2646522" cy="270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MY color model - Wikipedia">
            <a:extLst>
              <a:ext uri="{FF2B5EF4-FFF2-40B4-BE49-F238E27FC236}">
                <a16:creationId xmlns:a16="http://schemas.microsoft.com/office/drawing/2014/main" id="{3D37196B-6631-E587-D33F-995977502A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936" y="3605519"/>
            <a:ext cx="2646522" cy="264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2196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Skupina 4">
            <a:extLst>
              <a:ext uri="{FF2B5EF4-FFF2-40B4-BE49-F238E27FC236}">
                <a16:creationId xmlns:a16="http://schemas.microsoft.com/office/drawing/2014/main" id="{63BD587A-B0E4-43FA-BF1D-0F32FEF3868E}"/>
              </a:ext>
            </a:extLst>
          </p:cNvPr>
          <p:cNvGrpSpPr/>
          <p:nvPr/>
        </p:nvGrpSpPr>
        <p:grpSpPr>
          <a:xfrm>
            <a:off x="0" y="3824401"/>
            <a:ext cx="11017188" cy="1624614"/>
            <a:chOff x="0" y="3143681"/>
            <a:chExt cx="11017188" cy="1624614"/>
          </a:xfrm>
        </p:grpSpPr>
        <p:sp>
          <p:nvSpPr>
            <p:cNvPr id="6" name="Obdélník 5">
              <a:extLst>
                <a:ext uri="{FF2B5EF4-FFF2-40B4-BE49-F238E27FC236}">
                  <a16:creationId xmlns:a16="http://schemas.microsoft.com/office/drawing/2014/main" id="{D42DDFEF-FB6F-4E7B-8481-68ED7D2843CE}"/>
                </a:ext>
              </a:extLst>
            </p:cNvPr>
            <p:cNvSpPr/>
            <p:nvPr/>
          </p:nvSpPr>
          <p:spPr>
            <a:xfrm>
              <a:off x="0" y="3143681"/>
              <a:ext cx="11017188" cy="1624614"/>
            </a:xfrm>
            <a:prstGeom prst="rect">
              <a:avLst/>
            </a:prstGeom>
            <a:solidFill>
              <a:srgbClr val="FCE4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grpSp>
          <p:nvGrpSpPr>
            <p:cNvPr id="7" name="Skupina 6">
              <a:extLst>
                <a:ext uri="{FF2B5EF4-FFF2-40B4-BE49-F238E27FC236}">
                  <a16:creationId xmlns:a16="http://schemas.microsoft.com/office/drawing/2014/main" id="{602D0632-CE49-491B-A2A5-B5149071E7D5}"/>
                </a:ext>
              </a:extLst>
            </p:cNvPr>
            <p:cNvGrpSpPr/>
            <p:nvPr/>
          </p:nvGrpSpPr>
          <p:grpSpPr>
            <a:xfrm>
              <a:off x="10332574" y="3841304"/>
              <a:ext cx="231332" cy="679280"/>
              <a:chOff x="546274" y="3517392"/>
              <a:chExt cx="267908" cy="755480"/>
            </a:xfrm>
          </p:grpSpPr>
          <p:sp>
            <p:nvSpPr>
              <p:cNvPr id="8" name="Ovál 7">
                <a:extLst>
                  <a:ext uri="{FF2B5EF4-FFF2-40B4-BE49-F238E27FC236}">
                    <a16:creationId xmlns:a16="http://schemas.microsoft.com/office/drawing/2014/main" id="{34A273A7-F82E-4EE4-9ED8-C82D99725FC9}"/>
                  </a:ext>
                </a:extLst>
              </p:cNvPr>
              <p:cNvSpPr/>
              <p:nvPr/>
            </p:nvSpPr>
            <p:spPr>
              <a:xfrm>
                <a:off x="546274" y="3517392"/>
                <a:ext cx="267908" cy="267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  <p:sp>
            <p:nvSpPr>
              <p:cNvPr id="9" name="Ovál 8">
                <a:extLst>
                  <a:ext uri="{FF2B5EF4-FFF2-40B4-BE49-F238E27FC236}">
                    <a16:creationId xmlns:a16="http://schemas.microsoft.com/office/drawing/2014/main" id="{0E65EB5E-679F-4BC7-B742-6CBA6DA326D2}"/>
                  </a:ext>
                </a:extLst>
              </p:cNvPr>
              <p:cNvSpPr/>
              <p:nvPr/>
            </p:nvSpPr>
            <p:spPr>
              <a:xfrm>
                <a:off x="546274" y="4004964"/>
                <a:ext cx="267908" cy="26790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s-CZ" dirty="0"/>
              </a:p>
            </p:txBody>
          </p:sp>
        </p:grpSp>
      </p:grpSp>
      <p:sp>
        <p:nvSpPr>
          <p:cNvPr id="4" name="Nadpis 1">
            <a:extLst>
              <a:ext uri="{FF2B5EF4-FFF2-40B4-BE49-F238E27FC236}">
                <a16:creationId xmlns:a16="http://schemas.microsoft.com/office/drawing/2014/main" id="{AC219241-AFFC-4AB6-ABC3-45918508C569}"/>
              </a:ext>
            </a:extLst>
          </p:cNvPr>
          <p:cNvSpPr txBox="1">
            <a:spLocks/>
          </p:cNvSpPr>
          <p:nvPr/>
        </p:nvSpPr>
        <p:spPr>
          <a:xfrm>
            <a:off x="1524000" y="2585128"/>
            <a:ext cx="9144000" cy="168774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dirty="0">
                <a:latin typeface="Bahnschrift" panose="020B0502040204020203" pitchFamily="34" charset="0"/>
              </a:rPr>
              <a:t>Vektorová grafika</a:t>
            </a:r>
          </a:p>
        </p:txBody>
      </p:sp>
    </p:spTree>
    <p:extLst>
      <p:ext uri="{BB962C8B-B14F-4D97-AF65-F5344CB8AC3E}">
        <p14:creationId xmlns:p14="http://schemas.microsoft.com/office/powerpoint/2010/main" val="3283787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ek 12">
            <a:extLst>
              <a:ext uri="{FF2B5EF4-FFF2-40B4-BE49-F238E27FC236}">
                <a16:creationId xmlns:a16="http://schemas.microsoft.com/office/drawing/2014/main" id="{F0B51A79-65C2-447F-8401-76C7F7786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2738" y="674175"/>
            <a:ext cx="2042324" cy="2050460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F0489937-B70D-4F84-9B28-D61734594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938" y="674175"/>
            <a:ext cx="2126906" cy="2627757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6658CB40-ABB4-439C-8D83-97600891B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5750" y="349466"/>
            <a:ext cx="2491956" cy="245385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E9C698F7-62F5-41EA-AEB0-22235289A3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36745" y="3078771"/>
            <a:ext cx="2339543" cy="1638442"/>
          </a:xfrm>
          <a:prstGeom prst="rect">
            <a:avLst/>
          </a:prstGeom>
        </p:spPr>
      </p:pic>
      <p:pic>
        <p:nvPicPr>
          <p:cNvPr id="12" name="Obrázek 11" descr="Obsah obrázku podepsat, jídlo, kreslení&#10;&#10;Popis byl vytvořen automaticky">
            <a:extLst>
              <a:ext uri="{FF2B5EF4-FFF2-40B4-BE49-F238E27FC236}">
                <a16:creationId xmlns:a16="http://schemas.microsoft.com/office/drawing/2014/main" id="{077DB7B8-9B25-417B-9786-7D02D2D511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717" y="510943"/>
            <a:ext cx="3976995" cy="185805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4FEEF9-A905-6097-8744-089339FF7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884" y="4992665"/>
            <a:ext cx="4684479" cy="110300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F329ECF-7391-A783-93E4-32D8D8C20D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007" y="2235205"/>
            <a:ext cx="4133012" cy="20690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FA9F673-EEAD-26EC-9BD7-04603C0D7AE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233" y="4170420"/>
            <a:ext cx="5400129" cy="180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264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jídlo, podepsat&#10;&#10;Popis byl vytvořen automaticky">
            <a:extLst>
              <a:ext uri="{FF2B5EF4-FFF2-40B4-BE49-F238E27FC236}">
                <a16:creationId xmlns:a16="http://schemas.microsoft.com/office/drawing/2014/main" id="{7BFDE0DE-EFDD-4C55-8D74-BFD1C12D1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29" y="220705"/>
            <a:ext cx="4536243" cy="6416589"/>
          </a:xfrm>
          <a:prstGeom prst="rect">
            <a:avLst/>
          </a:prstGeom>
        </p:spPr>
      </p:pic>
      <p:pic>
        <p:nvPicPr>
          <p:cNvPr id="6" name="Obrázek 5" descr="Obsah obrázku stůl, interiér, dort, vsedě&#10;&#10;Popis byl vytvořen automaticky">
            <a:extLst>
              <a:ext uri="{FF2B5EF4-FFF2-40B4-BE49-F238E27FC236}">
                <a16:creationId xmlns:a16="http://schemas.microsoft.com/office/drawing/2014/main" id="{077E5D3A-E955-4183-81A2-B88214C4BC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5" t="11417" r="15834" b="11417"/>
          <a:stretch/>
        </p:blipFill>
        <p:spPr>
          <a:xfrm>
            <a:off x="5547360" y="220705"/>
            <a:ext cx="5736311" cy="641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1467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217</Words>
  <Application>Microsoft Office PowerPoint</Application>
  <PresentationFormat>Widescreen</PresentationFormat>
  <Paragraphs>53</Paragraphs>
  <Slides>19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Bahnschrift</vt:lpstr>
      <vt:lpstr>Calibri</vt:lpstr>
      <vt:lpstr>Calibri Light</vt:lpstr>
      <vt:lpstr>Motiv Office</vt:lpstr>
      <vt:lpstr>Vektorová a rastrová grafika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Vektorová a rastrová grafika</dc:title>
  <dc:creator>Michal Špitálský</dc:creator>
  <cp:lastModifiedBy>Michal Špitálský</cp:lastModifiedBy>
  <cp:revision>25</cp:revision>
  <dcterms:created xsi:type="dcterms:W3CDTF">2020-07-20T11:11:30Z</dcterms:created>
  <dcterms:modified xsi:type="dcterms:W3CDTF">2023-07-19T05:17:25Z</dcterms:modified>
</cp:coreProperties>
</file>